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73" r:id="rId6"/>
    <p:sldId id="260" r:id="rId7"/>
    <p:sldId id="261" r:id="rId8"/>
    <p:sldId id="263" r:id="rId9"/>
    <p:sldId id="264" r:id="rId10"/>
    <p:sldId id="266" r:id="rId11"/>
    <p:sldId id="265" r:id="rId12"/>
    <p:sldId id="267" r:id="rId13"/>
    <p:sldId id="269" r:id="rId14"/>
    <p:sldId id="270" r:id="rId15"/>
    <p:sldId id="271" r:id="rId16"/>
    <p:sldId id="272" r:id="rId17"/>
  </p:sldIdLst>
  <p:sldSz cx="18288000" cy="10287000"/>
  <p:notesSz cx="18288000" cy="10287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ource Sans Pro" panose="020B0503030403020204" pitchFamily="34" charset="0"/>
      <p:regular r:id="rId23"/>
      <p:bold r:id="rId24"/>
      <p:italic r:id="rId25"/>
      <p:boldItalic r:id="rId26"/>
    </p:embeddedFont>
  </p:embeddedFontLst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  <p15:guide id="3" pos="514">
          <p15:clr>
            <a:srgbClr val="A4A3A4"/>
          </p15:clr>
        </p15:guide>
        <p15:guide id="4" orient="horz" pos="2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3"/>
    <p:restoredTop sz="93709"/>
  </p:normalViewPr>
  <p:slideViewPr>
    <p:cSldViewPr snapToGrid="0">
      <p:cViewPr varScale="1">
        <p:scale>
          <a:sx n="102" d="100"/>
          <a:sy n="102" d="100"/>
        </p:scale>
        <p:origin x="726" y="120"/>
      </p:cViewPr>
      <p:guideLst>
        <p:guide orient="horz" pos="3240"/>
        <p:guide pos="5760"/>
        <p:guide pos="514"/>
        <p:guide orient="horz" pos="2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1275B7-9809-4A46-B547-E563C7193FD5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966E5-1117-D244-BE82-C69871EE53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563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 err="1"/>
              <a:t>diesem</a:t>
            </a:r>
            <a:r>
              <a:rPr lang="en-US" dirty="0"/>
              <a:t> </a:t>
            </a:r>
            <a:r>
              <a:rPr lang="en-US" dirty="0" err="1"/>
              <a:t>Punkt</a:t>
            </a:r>
            <a:r>
              <a:rPr lang="en-US" dirty="0"/>
              <a:t> das Code Along </a:t>
            </a:r>
            <a:r>
              <a:rPr lang="en-US" dirty="0" err="1"/>
              <a:t>beginnen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966E5-1117-D244-BE82-C69871EE53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15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966E5-1117-D244-BE82-C69871EE53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35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elfolie 1" type="title" userDrawn="1">
  <p:cSld name="TITLE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 bwMode="auto"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9" name="Google Shape;9;p2"/>
          <p:cNvPicPr/>
          <p:nvPr/>
        </p:nvPicPr>
        <p:blipFill>
          <a:blip r:embed="rId3">
            <a:alphaModFix/>
          </a:blip>
          <a:srcRect/>
          <a:stretch/>
        </p:blipFill>
        <p:spPr bwMode="auto">
          <a:xfrm>
            <a:off x="9291152" y="8683900"/>
            <a:ext cx="1797000" cy="787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7199874" y="8683909"/>
            <a:ext cx="1705122" cy="787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5362950" y="2490274"/>
            <a:ext cx="7562092" cy="352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3 – weiß" userDrawn="1">
  <p:cSld name="TITLE_1_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6" name="Google Shape;46;p11"/>
          <p:cNvPicPr/>
          <p:nvPr/>
        </p:nvPicPr>
        <p:blipFill>
          <a:blip r:embed="rId2">
            <a:alphaModFix/>
          </a:blip>
          <a:srcRect r="27959"/>
          <a:stretch/>
        </p:blipFill>
        <p:spPr bwMode="auto">
          <a:xfrm>
            <a:off x="7178900" y="2000"/>
            <a:ext cx="11109100" cy="1028300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1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48" name="Google Shape;48;p1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3 – weiß 1" userDrawn="1">
  <p:cSld name="TITLE_1_3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0" name="Google Shape;50;p12"/>
          <p:cNvPicPr/>
          <p:nvPr/>
        </p:nvPicPr>
        <p:blipFill>
          <a:blip r:embed="rId2">
            <a:alphaModFix/>
          </a:blip>
          <a:srcRect r="27959"/>
          <a:stretch/>
        </p:blipFill>
        <p:spPr bwMode="auto">
          <a:xfrm>
            <a:off x="7178900" y="2000"/>
            <a:ext cx="11109100" cy="1028300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2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4C258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52" name="Google Shape;52;p12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3 – weiß 1 1" userDrawn="1">
  <p:cSld name="TITLE_1_3_2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/>
          <p:nvPr/>
        </p:nvPicPr>
        <p:blipFill>
          <a:blip r:embed="rId2">
            <a:alphaModFix/>
          </a:blip>
          <a:srcRect r="27959"/>
          <a:stretch/>
        </p:blipFill>
        <p:spPr bwMode="auto">
          <a:xfrm>
            <a:off x="7178900" y="2000"/>
            <a:ext cx="11109100" cy="102830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E95197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56" name="Google Shape;56;p1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4 – weiß" userDrawn="1">
  <p:cSld name="TITLE_1_3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/>
          <p:nvPr/>
        </p:nvPicPr>
        <p:blipFill>
          <a:blip r:embed="rId2">
            <a:alphaModFix/>
          </a:blip>
          <a:srcRect r="16485"/>
          <a:stretch/>
        </p:blipFill>
        <p:spPr bwMode="auto">
          <a:xfrm>
            <a:off x="5397898" y="0"/>
            <a:ext cx="12890102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60" name="Google Shape;60;p14"/>
          <p:cNvPicPr/>
          <p:nvPr/>
        </p:nvPicPr>
        <p:blipFill>
          <a:blip r:embed="rId3">
            <a:alphaModFix/>
          </a:blip>
          <a:stretch/>
        </p:blipFill>
        <p:spPr bwMode="auto">
          <a:xfrm rot="10800000" flipH="1">
            <a:off x="8935525" y="-309700"/>
            <a:ext cx="1569799" cy="31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5 – weiß" userDrawn="1">
  <p:cSld name="TITLE_1_3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/>
          <p:nvPr/>
        </p:nvPicPr>
        <p:blipFill>
          <a:blip r:embed="rId2">
            <a:alphaModFix/>
          </a:blip>
          <a:srcRect r="19099"/>
          <a:stretch/>
        </p:blipFill>
        <p:spPr bwMode="auto">
          <a:xfrm>
            <a:off x="5801349" y="0"/>
            <a:ext cx="1248664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65" name="Google Shape;65;p1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7996646" y="7582900"/>
            <a:ext cx="2917256" cy="37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5 – weiß 1" userDrawn="1">
  <p:cSld name="TITLE_1_3_1_1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/>
          <p:nvPr/>
        </p:nvPicPr>
        <p:blipFill>
          <a:blip r:embed="rId2">
            <a:alphaModFix/>
          </a:blip>
          <a:srcRect r="19099"/>
          <a:stretch/>
        </p:blipFill>
        <p:spPr bwMode="auto">
          <a:xfrm>
            <a:off x="5801349" y="0"/>
            <a:ext cx="1248664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00A6D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70" name="Google Shape;70;p16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7996646" y="7582900"/>
            <a:ext cx="2917256" cy="37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5 – weiß 1 1" userDrawn="1">
  <p:cSld name="TITLE_1_3_1_1_2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/>
          <p:nvPr/>
        </p:nvPicPr>
        <p:blipFill>
          <a:blip r:embed="rId2">
            <a:alphaModFix/>
          </a:blip>
          <a:srcRect r="19099"/>
          <a:stretch/>
        </p:blipFill>
        <p:spPr bwMode="auto">
          <a:xfrm>
            <a:off x="5801349" y="0"/>
            <a:ext cx="12486646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E95197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75" name="Google Shape;75;p17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7996646" y="7582900"/>
            <a:ext cx="2917256" cy="37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7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6 – weiß" userDrawn="1">
  <p:cSld name="TITLE_1_3_1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8" name="Google Shape;78;p18"/>
          <p:cNvPicPr/>
          <p:nvPr/>
        </p:nvPicPr>
        <p:blipFill>
          <a:blip r:embed="rId2">
            <a:alphaModFix/>
          </a:blip>
          <a:srcRect r="28031"/>
          <a:stretch/>
        </p:blipFill>
        <p:spPr bwMode="auto">
          <a:xfrm>
            <a:off x="7183152" y="0"/>
            <a:ext cx="11104853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80" name="Google Shape;80;p18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6 – weiß 1" userDrawn="1">
  <p:cSld name="TITLE_1_3_1_1_1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2" name="Google Shape;82;p19"/>
          <p:cNvPicPr/>
          <p:nvPr/>
        </p:nvPicPr>
        <p:blipFill>
          <a:blip r:embed="rId2">
            <a:alphaModFix/>
          </a:blip>
          <a:srcRect r="28031"/>
          <a:stretch/>
        </p:blipFill>
        <p:spPr bwMode="auto">
          <a:xfrm>
            <a:off x="7183152" y="0"/>
            <a:ext cx="11104853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4C258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84" name="Google Shape;84;p19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6 – weiß 1 1" userDrawn="1">
  <p:cSld name="TITLE_1_3_1_1_1_2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6" name="Google Shape;86;p20"/>
          <p:cNvPicPr/>
          <p:nvPr/>
        </p:nvPicPr>
        <p:blipFill>
          <a:blip r:embed="rId2">
            <a:alphaModFix/>
          </a:blip>
          <a:srcRect r="28031"/>
          <a:stretch/>
        </p:blipFill>
        <p:spPr bwMode="auto">
          <a:xfrm>
            <a:off x="7183152" y="0"/>
            <a:ext cx="11104853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0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51509D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88" name="Google Shape;88;p20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elfolie 2" userDrawn="1">
  <p:cSld name="TITLE_3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 bwMode="auto"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14" name="Google Shape;14;p3"/>
          <p:cNvPicPr/>
          <p:nvPr/>
        </p:nvPicPr>
        <p:blipFill>
          <a:blip r:embed="rId3">
            <a:alphaModFix/>
          </a:blip>
          <a:srcRect/>
          <a:stretch/>
        </p:blipFill>
        <p:spPr bwMode="auto">
          <a:xfrm>
            <a:off x="9291152" y="8683900"/>
            <a:ext cx="1797000" cy="787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7199874" y="8683909"/>
            <a:ext cx="1705122" cy="787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7684450" y="1352700"/>
            <a:ext cx="2919101" cy="6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7 – weiß" userDrawn="1">
  <p:cSld name="TITLE_1_3_1_1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0" name="Google Shape;90;p21"/>
          <p:cNvPicPr/>
          <p:nvPr/>
        </p:nvPicPr>
        <p:blipFill>
          <a:blip r:embed="rId2">
            <a:alphaModFix/>
          </a:blip>
          <a:srcRect r="29650"/>
          <a:stretch/>
        </p:blipFill>
        <p:spPr bwMode="auto">
          <a:xfrm>
            <a:off x="7060600" y="0"/>
            <a:ext cx="11227402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1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92" name="Google Shape;92;p2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114001" y="8415300"/>
            <a:ext cx="5629289" cy="148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1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7 – weiß 1" userDrawn="1">
  <p:cSld name="TITLE_1_3_1_1_1_1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/>
          <p:nvPr/>
        </p:nvPicPr>
        <p:blipFill>
          <a:blip r:embed="rId2">
            <a:alphaModFix/>
          </a:blip>
          <a:srcRect r="29650"/>
          <a:stretch/>
        </p:blipFill>
        <p:spPr bwMode="auto">
          <a:xfrm>
            <a:off x="7060600" y="0"/>
            <a:ext cx="11227402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00B48D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97" name="Google Shape;97;p22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114001" y="8415300"/>
            <a:ext cx="5629289" cy="148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2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7 – weiß 1 1" userDrawn="1">
  <p:cSld name="TITLE_1_3_1_1_1_1_2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0" name="Google Shape;100;p23"/>
          <p:cNvPicPr/>
          <p:nvPr/>
        </p:nvPicPr>
        <p:blipFill>
          <a:blip r:embed="rId2">
            <a:alphaModFix/>
          </a:blip>
          <a:srcRect r="29650"/>
          <a:stretch/>
        </p:blipFill>
        <p:spPr bwMode="auto">
          <a:xfrm>
            <a:off x="7060600" y="0"/>
            <a:ext cx="11227402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3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4C258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02" name="Google Shape;102;p2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114001" y="8415300"/>
            <a:ext cx="5629289" cy="148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3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8 – weiß" userDrawn="1">
  <p:cSld name="TITLE_1_3_1_1_1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5" name="Google Shape;105;p24"/>
          <p:cNvPicPr/>
          <p:nvPr/>
        </p:nvPicPr>
        <p:blipFill>
          <a:blip r:embed="rId2">
            <a:alphaModFix/>
          </a:blip>
          <a:srcRect t="3618" r="33971" b="3608"/>
          <a:stretch/>
        </p:blipFill>
        <p:spPr bwMode="auto">
          <a:xfrm>
            <a:off x="6929700" y="0"/>
            <a:ext cx="1135830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4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07" name="Google Shape;107;p2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4"/>
          <p:cNvPicPr/>
          <p:nvPr/>
        </p:nvPicPr>
        <p:blipFill>
          <a:blip r:embed="rId4">
            <a:alphaModFix/>
          </a:blip>
          <a:stretch/>
        </p:blipFill>
        <p:spPr bwMode="auto">
          <a:xfrm rot="10800000">
            <a:off x="8647801" y="-583074"/>
            <a:ext cx="2435799" cy="309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8 – weiß 1" userDrawn="1">
  <p:cSld name="TITLE_1_3_1_1_1_1_1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0" name="Google Shape;110;p25"/>
          <p:cNvPicPr/>
          <p:nvPr/>
        </p:nvPicPr>
        <p:blipFill>
          <a:blip r:embed="rId2">
            <a:alphaModFix/>
          </a:blip>
          <a:srcRect t="3618" r="33971" b="3608"/>
          <a:stretch/>
        </p:blipFill>
        <p:spPr bwMode="auto">
          <a:xfrm>
            <a:off x="6929700" y="0"/>
            <a:ext cx="1135830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5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00498C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12" name="Google Shape;112;p2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5"/>
          <p:cNvPicPr/>
          <p:nvPr/>
        </p:nvPicPr>
        <p:blipFill>
          <a:blip r:embed="rId4">
            <a:alphaModFix/>
          </a:blip>
          <a:stretch/>
        </p:blipFill>
        <p:spPr bwMode="auto">
          <a:xfrm rot="10800000">
            <a:off x="8647801" y="-583074"/>
            <a:ext cx="2435799" cy="309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8 – weiß 1 1" userDrawn="1">
  <p:cSld name="TITLE_1_3_1_1_1_1_1_2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5" name="Google Shape;115;p26"/>
          <p:cNvPicPr/>
          <p:nvPr/>
        </p:nvPicPr>
        <p:blipFill>
          <a:blip r:embed="rId2">
            <a:alphaModFix/>
          </a:blip>
          <a:srcRect t="3618" r="33971" b="3608"/>
          <a:stretch/>
        </p:blipFill>
        <p:spPr bwMode="auto">
          <a:xfrm>
            <a:off x="6929700" y="0"/>
            <a:ext cx="1135830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6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E95197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17" name="Google Shape;117;p26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6"/>
          <p:cNvPicPr/>
          <p:nvPr/>
        </p:nvPicPr>
        <p:blipFill>
          <a:blip r:embed="rId4">
            <a:alphaModFix/>
          </a:blip>
          <a:stretch/>
        </p:blipFill>
        <p:spPr bwMode="auto">
          <a:xfrm rot="10800000">
            <a:off x="8647801" y="-583074"/>
            <a:ext cx="2435799" cy="309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9 – weiß" userDrawn="1">
  <p:cSld name="TITLE_1_3_1_1_1_1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0" name="Google Shape;120;p27"/>
          <p:cNvPicPr/>
          <p:nvPr/>
        </p:nvPicPr>
        <p:blipFill>
          <a:blip r:embed="rId2">
            <a:alphaModFix/>
          </a:blip>
          <a:srcRect r="13051"/>
          <a:stretch/>
        </p:blipFill>
        <p:spPr bwMode="auto">
          <a:xfrm>
            <a:off x="3761350" y="0"/>
            <a:ext cx="14526647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7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22" name="Google Shape;122;p27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672049" y="8060964"/>
            <a:ext cx="1811250" cy="3497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7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9 – weiß 1" userDrawn="1">
  <p:cSld name="TITLE_1_3_1_1_1_1_1_1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5" name="Google Shape;125;p28"/>
          <p:cNvPicPr/>
          <p:nvPr/>
        </p:nvPicPr>
        <p:blipFill>
          <a:blip r:embed="rId2">
            <a:alphaModFix/>
          </a:blip>
          <a:srcRect r="13051"/>
          <a:stretch/>
        </p:blipFill>
        <p:spPr bwMode="auto">
          <a:xfrm>
            <a:off x="3761350" y="0"/>
            <a:ext cx="14526647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8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4C258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27" name="Google Shape;127;p28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672049" y="8060964"/>
            <a:ext cx="1811250" cy="3497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8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9 – weiß 1 1" userDrawn="1">
  <p:cSld name="TITLE_1_3_1_1_1_1_1_1_2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0" name="Google Shape;130;p29"/>
          <p:cNvPicPr/>
          <p:nvPr/>
        </p:nvPicPr>
        <p:blipFill>
          <a:blip r:embed="rId2">
            <a:alphaModFix/>
          </a:blip>
          <a:srcRect r="13051"/>
          <a:stretch/>
        </p:blipFill>
        <p:spPr bwMode="auto">
          <a:xfrm>
            <a:off x="3761350" y="0"/>
            <a:ext cx="14526647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9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00A6D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32" name="Google Shape;132;p29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672049" y="8060964"/>
            <a:ext cx="1811250" cy="3497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9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10 – weiß" userDrawn="1">
  <p:cSld name="TITLE_1_3_1_1_1_1_1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5" name="Google Shape;135;p30"/>
          <p:cNvPicPr/>
          <p:nvPr/>
        </p:nvPicPr>
        <p:blipFill>
          <a:blip r:embed="rId2">
            <a:alphaModFix/>
          </a:blip>
          <a:srcRect t="4966" r="33984" b="2018"/>
          <a:stretch/>
        </p:blipFill>
        <p:spPr bwMode="auto">
          <a:xfrm>
            <a:off x="3044750" y="0"/>
            <a:ext cx="15243254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0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37" name="Google Shape;137;p30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elfolie 3" userDrawn="1">
  <p:cSld name="TITLE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 bwMode="auto"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19" name="Google Shape;19;p4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10 – weiß 1" userDrawn="1">
  <p:cSld name="TITLE_1_3_1_1_1_1_1_1_1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9" name="Google Shape;139;p31"/>
          <p:cNvPicPr/>
          <p:nvPr/>
        </p:nvPicPr>
        <p:blipFill>
          <a:blip r:embed="rId2">
            <a:alphaModFix/>
          </a:blip>
          <a:srcRect t="4966" r="33984" b="2018"/>
          <a:stretch/>
        </p:blipFill>
        <p:spPr bwMode="auto">
          <a:xfrm>
            <a:off x="3044750" y="0"/>
            <a:ext cx="15243254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1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00498C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41" name="Google Shape;141;p3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10 – weiß 1 1" userDrawn="1">
  <p:cSld name="TITLE_1_3_1_1_1_1_1_1_1_2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3" name="Google Shape;143;p32"/>
          <p:cNvPicPr/>
          <p:nvPr/>
        </p:nvPicPr>
        <p:blipFill>
          <a:blip r:embed="rId2">
            <a:alphaModFix/>
          </a:blip>
          <a:srcRect t="4966" r="33984" b="2018"/>
          <a:stretch/>
        </p:blipFill>
        <p:spPr bwMode="auto">
          <a:xfrm>
            <a:off x="3044750" y="0"/>
            <a:ext cx="15243254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2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E95197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45" name="Google Shape;145;p32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11 – weiß" userDrawn="1">
  <p:cSld name="TITLE_1_3_1_1_1_1_1_1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7" name="Google Shape;147;p33"/>
          <p:cNvPicPr/>
          <p:nvPr/>
        </p:nvPicPr>
        <p:blipFill>
          <a:blip r:embed="rId2">
            <a:alphaModFix/>
          </a:blip>
          <a:srcRect r="13051"/>
          <a:stretch/>
        </p:blipFill>
        <p:spPr bwMode="auto">
          <a:xfrm>
            <a:off x="2386650" y="0"/>
            <a:ext cx="15901354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3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49" name="Google Shape;149;p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3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6462601" y="8699648"/>
            <a:ext cx="4039599" cy="134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11 – weiß 1" userDrawn="1">
  <p:cSld name="TITLE_1_3_1_1_1_1_1_1_1_1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2" name="Google Shape;152;p34"/>
          <p:cNvPicPr/>
          <p:nvPr/>
        </p:nvPicPr>
        <p:blipFill>
          <a:blip r:embed="rId2">
            <a:alphaModFix/>
          </a:blip>
          <a:srcRect r="13051"/>
          <a:stretch/>
        </p:blipFill>
        <p:spPr bwMode="auto">
          <a:xfrm>
            <a:off x="2386650" y="0"/>
            <a:ext cx="15901354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4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00B48D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54" name="Google Shape;154;p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4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6462601" y="8699648"/>
            <a:ext cx="4039599" cy="134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11 – weiß 1 1" userDrawn="1">
  <p:cSld name="TITLE_1_3_1_1_1_1_1_1_1_1_2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7" name="Google Shape;157;p35"/>
          <p:cNvPicPr/>
          <p:nvPr/>
        </p:nvPicPr>
        <p:blipFill>
          <a:blip r:embed="rId2">
            <a:alphaModFix/>
          </a:blip>
          <a:srcRect r="13051"/>
          <a:stretch/>
        </p:blipFill>
        <p:spPr bwMode="auto">
          <a:xfrm>
            <a:off x="2386650" y="0"/>
            <a:ext cx="15901354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5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4C258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59" name="Google Shape;159;p3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5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6462601" y="8699648"/>
            <a:ext cx="4039599" cy="134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12 – weiß" userDrawn="1">
  <p:cSld name="TITLE_1_3_1_1_1_1_1_1_1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2" name="Google Shape;162;p36"/>
          <p:cNvPicPr/>
          <p:nvPr/>
        </p:nvPicPr>
        <p:blipFill>
          <a:blip r:embed="rId2">
            <a:alphaModFix/>
          </a:blip>
          <a:srcRect r="8323"/>
          <a:stretch/>
        </p:blipFill>
        <p:spPr bwMode="auto">
          <a:xfrm>
            <a:off x="1521952" y="0"/>
            <a:ext cx="16766054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6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64" name="Google Shape;164;p36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12 – weiß 1" userDrawn="1">
  <p:cSld name="TITLE_1_3_1_1_1_1_1_1_1_1_1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6" name="Google Shape;166;p37"/>
          <p:cNvPicPr/>
          <p:nvPr/>
        </p:nvPicPr>
        <p:blipFill>
          <a:blip r:embed="rId2">
            <a:alphaModFix/>
          </a:blip>
          <a:srcRect r="8323"/>
          <a:stretch/>
        </p:blipFill>
        <p:spPr bwMode="auto">
          <a:xfrm>
            <a:off x="1521952" y="0"/>
            <a:ext cx="16766054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7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00A6D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68" name="Google Shape;168;p37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12 – weiß 1 1" userDrawn="1">
  <p:cSld name="TITLE_1_3_1_1_1_1_1_1_1_1_1_2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0" name="Google Shape;170;p38"/>
          <p:cNvPicPr/>
          <p:nvPr/>
        </p:nvPicPr>
        <p:blipFill>
          <a:blip r:embed="rId2">
            <a:alphaModFix/>
          </a:blip>
          <a:srcRect r="8323"/>
          <a:stretch/>
        </p:blipFill>
        <p:spPr bwMode="auto">
          <a:xfrm>
            <a:off x="1521952" y="0"/>
            <a:ext cx="16766054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8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FFD00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72" name="Google Shape;172;p38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renner 1" userDrawn="1">
  <p:cSld name="TITLE_1_3_1_1_1_1_1_1_1_1_1_1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elfolie 4" userDrawn="1">
  <p:cSld name="TITLE_1_3_1_1_1_1_1_1_1_1_1_1_1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5" name="Google Shape;175;p40"/>
          <p:cNvPicPr/>
          <p:nvPr/>
        </p:nvPicPr>
        <p:blipFill>
          <a:blip r:embed="rId3">
            <a:alphaModFix/>
          </a:blip>
          <a:srcRect/>
          <a:stretch/>
        </p:blipFill>
        <p:spPr bwMode="auto">
          <a:xfrm>
            <a:off x="9291152" y="8683900"/>
            <a:ext cx="1797000" cy="787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0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7199874" y="8683909"/>
            <a:ext cx="1705122" cy="787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0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7684450" y="1352700"/>
            <a:ext cx="2919101" cy="6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elfolie 4" userDrawn="1">
  <p:cSld name="TITLE_2_1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 bwMode="auto"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22" name="Google Shape;22;p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5362950" y="1684925"/>
            <a:ext cx="7562092" cy="352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renner 2 1" userDrawn="1">
  <p:cSld name="TITLE_1_3_1_1_1_1_1_1_1_1_1_1_1_2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renner 3" userDrawn="1">
  <p:cSld name="TITLE_1_3_1_1_1_1_1_1_1_1_1_1_1_1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renner 4" userDrawn="1">
  <p:cSld name="TITLE_1_3_1_1_1_1_1_1_1_1_1_1_1_1_1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renner 5" userDrawn="1">
  <p:cSld name="TITLE_1_3_1_1_1_1_1_1_1_1_1_1_1_1_1_1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renner 6" userDrawn="1">
  <p:cSld name="TITLE_1_3_1_1_1_1_1_1_1_1_1_1_1_1_1_1_1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renner 7" userDrawn="1">
  <p:cSld name="TITLE_1_3_1_1_1_1_1_1_1_1_1_1_1_1_1_1_1_1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renner 8" userDrawn="1">
  <p:cSld name="TITLE_1_3_1_1_1_1_1_1_1_1_1_1_1_1_1_1_1_1_1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renner 9" userDrawn="1">
  <p:cSld name="TITLE_1_3_1_1_1_1_1_1_1_1_1_1_1_1_1_1_1_1_1_1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renner 10" userDrawn="1">
  <p:cSld name="TITLE_1_3_1_1_1_1_1_1_1_1_1_1_1_1_1_1_1_1_1_1_1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renner 11" userDrawn="1">
  <p:cSld name="TITLE_1_3_1_1_1_1_1_1_1_1_1_1_1_1_1_1_1_1_1_1_1_1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1 – weiß" userDrawn="1">
  <p:cSld name="TITLE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4" name="Google Shape;24;p6"/>
          <p:cNvPicPr/>
          <p:nvPr/>
        </p:nvPicPr>
        <p:blipFill>
          <a:blip r:embed="rId2">
            <a:alphaModFix/>
          </a:blip>
          <a:srcRect r="29926"/>
          <a:stretch/>
        </p:blipFill>
        <p:spPr bwMode="auto">
          <a:xfrm>
            <a:off x="7482000" y="0"/>
            <a:ext cx="10806000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6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800"/>
          </a:p>
        </p:txBody>
      </p:sp>
      <p:pic>
        <p:nvPicPr>
          <p:cNvPr id="26" name="Google Shape;26;p6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renner 12" userDrawn="1">
  <p:cSld name="TITLE_1_3_1_1_1_1_1_1_1_1_1_1_1_1_1_1_1_1_1_1_1_1_1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renner 13" userDrawn="1">
  <p:cSld name="TITLE_1_3_1_1_1_1_1_1_1_1_1_1_1_1_1_1_1_1_1_1_1_1_1_1"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1 – weiß 1" userDrawn="1">
  <p:cSld name="TITLE_1_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8" name="Google Shape;28;p7"/>
          <p:cNvPicPr/>
          <p:nvPr/>
        </p:nvPicPr>
        <p:blipFill>
          <a:blip r:embed="rId2">
            <a:alphaModFix/>
          </a:blip>
          <a:srcRect r="29926"/>
          <a:stretch/>
        </p:blipFill>
        <p:spPr bwMode="auto">
          <a:xfrm>
            <a:off x="7482000" y="0"/>
            <a:ext cx="10806000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7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00498C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800"/>
          </a:p>
        </p:txBody>
      </p:sp>
      <p:pic>
        <p:nvPicPr>
          <p:cNvPr id="30" name="Google Shape;30;p7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1 – weiß 1 1" userDrawn="1">
  <p:cSld name="TITLE_1_4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2" name="Google Shape;32;p8"/>
          <p:cNvPicPr/>
          <p:nvPr/>
        </p:nvPicPr>
        <p:blipFill>
          <a:blip r:embed="rId2">
            <a:alphaModFix/>
          </a:blip>
          <a:srcRect r="29926"/>
          <a:stretch/>
        </p:blipFill>
        <p:spPr bwMode="auto">
          <a:xfrm>
            <a:off x="7482000" y="0"/>
            <a:ext cx="10806000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8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00A6D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800"/>
          </a:p>
        </p:txBody>
      </p:sp>
      <p:pic>
        <p:nvPicPr>
          <p:cNvPr id="34" name="Google Shape;34;p8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2 – weiß" userDrawn="1">
  <p:cSld name="TITLE_1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/>
          <p:nvPr/>
        </p:nvPicPr>
        <p:blipFill>
          <a:blip r:embed="rId2">
            <a:alphaModFix/>
          </a:blip>
          <a:srcRect t="773" r="31436"/>
          <a:stretch/>
        </p:blipFill>
        <p:spPr bwMode="auto">
          <a:xfrm>
            <a:off x="7307350" y="0"/>
            <a:ext cx="1098065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9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38" name="Google Shape;38;p9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7996656" y="8469882"/>
            <a:ext cx="2476200" cy="247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9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tandardfolie 2 – weiß 1" userDrawn="1">
  <p:cSld name="TITLE_1_2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/>
          <p:nvPr/>
        </p:nvPicPr>
        <p:blipFill>
          <a:blip r:embed="rId2">
            <a:alphaModFix/>
          </a:blip>
          <a:srcRect t="773" r="31436"/>
          <a:stretch/>
        </p:blipFill>
        <p:spPr bwMode="auto">
          <a:xfrm>
            <a:off x="7307350" y="0"/>
            <a:ext cx="1098065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/>
          <p:nvPr/>
        </p:nvSpPr>
        <p:spPr bwMode="auto">
          <a:xfrm>
            <a:off x="0" y="0"/>
            <a:ext cx="9702600" cy="10287000"/>
          </a:xfrm>
          <a:prstGeom prst="rect">
            <a:avLst/>
          </a:prstGeom>
          <a:solidFill>
            <a:srgbClr val="E6414A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43" name="Google Shape;43;p10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7996656" y="8469882"/>
            <a:ext cx="2476200" cy="247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0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14850400" y="547300"/>
            <a:ext cx="2919101" cy="6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 bwMode="auto"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</p:sldLayoutIdLst>
  <p:hf sldNum="0"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01969146" name="Picture 150196914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344802" y="2505313"/>
            <a:ext cx="7598394" cy="35535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6732973" name="Google Shape;247;p62"/>
          <p:cNvSpPr txBox="1"/>
          <p:nvPr/>
        </p:nvSpPr>
        <p:spPr bwMode="auto">
          <a:xfrm>
            <a:off x="623398" y="676330"/>
            <a:ext cx="17060237" cy="1679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49" tIns="182849" rIns="182849" bIns="18284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" sz="9600" b="1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</a:rPr>
              <a:t>Projekt 1: Summe berechnen</a:t>
            </a:r>
            <a:endParaRPr sz="9600" b="1" dirty="0">
              <a:solidFill>
                <a:srgbClr val="434343"/>
              </a:solidFill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969224727" name="TextBox 969224726"/>
          <p:cNvSpPr txBox="1"/>
          <p:nvPr/>
        </p:nvSpPr>
        <p:spPr bwMode="auto">
          <a:xfrm>
            <a:off x="904932" y="2907630"/>
            <a:ext cx="16266072" cy="603876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defRPr/>
            </a:pPr>
            <a:r>
              <a:rPr lang="en-US" sz="4800" b="0" i="0" u="none" strike="noStrike" cap="none" spc="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Themen</a:t>
            </a:r>
            <a:r>
              <a:rPr lang="en-US" sz="4800" b="0" i="0" u="none" strike="noStrike" cap="none" spc="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: Input, </a:t>
            </a:r>
            <a:r>
              <a:rPr lang="en-US" sz="4800" b="0" i="0" u="none" strike="noStrike" cap="none" spc="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Arithmetik</a:t>
            </a:r>
            <a:endParaRPr sz="4800" b="0" i="0" u="none" strike="noStrike" cap="none" spc="0" dirty="0">
              <a:solidFill>
                <a:schemeClr val="tx1"/>
              </a:solidFill>
              <a:latin typeface="Source Sans Pro"/>
              <a:ea typeface="Source Sans Pro"/>
              <a:cs typeface="Source Sans Pro"/>
            </a:endParaRPr>
          </a:p>
          <a:p>
            <a:pPr algn="l">
              <a:defRPr/>
            </a:pPr>
            <a:endParaRPr lang="en-US" sz="4800" b="0" i="0" u="none" strike="noStrike" cap="none" spc="0" dirty="0">
              <a:solidFill>
                <a:schemeClr val="tx1"/>
              </a:solidFill>
              <a:latin typeface="Source Sans Pro"/>
              <a:ea typeface="Source Sans Pro"/>
              <a:cs typeface="Source Sans Pro"/>
            </a:endParaRPr>
          </a:p>
          <a:p>
            <a:pPr algn="l">
              <a:defRPr/>
            </a:pPr>
            <a:r>
              <a:rPr lang="en-US" sz="4800" b="0" i="0" u="none" strike="noStrike" cap="none" spc="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Aufgabe: </a:t>
            </a:r>
            <a:r>
              <a:rPr lang="en-US" sz="4800" b="0" i="0" u="none" strike="noStrike" cap="none" spc="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Schreibe</a:t>
            </a:r>
            <a:r>
              <a:rPr lang="en-US" sz="4800" b="0" i="0" u="none" strike="noStrike" cap="none" spc="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-US" sz="4800" b="0" i="0" u="none" strike="noStrike" cap="none" spc="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ein</a:t>
            </a:r>
            <a:r>
              <a:rPr lang="en-US" sz="4800" b="0" i="0" u="none" strike="noStrike" cap="none" spc="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-US" sz="4800" b="0" i="0" u="none" strike="noStrike" cap="none" spc="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Programm</a:t>
            </a:r>
            <a:r>
              <a:rPr lang="en-US" sz="4800" b="0" i="0" u="none" strike="noStrike" cap="none" spc="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-US" sz="4800" b="0" i="0" u="none" strike="noStrike" cap="none" spc="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dass</a:t>
            </a:r>
            <a:r>
              <a:rPr lang="en-US" sz="4800" b="0" i="0" u="none" strike="noStrike" cap="none" spc="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-US" sz="4800" b="0" i="0" u="none" strike="noStrike" cap="none" spc="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zwei</a:t>
            </a:r>
            <a:r>
              <a:rPr lang="en-US" sz="4800" b="0" i="0" u="none" strike="noStrike" cap="none" spc="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 Integer </a:t>
            </a:r>
            <a:r>
              <a:rPr lang="en-US" sz="4800" b="0" i="0" u="none" strike="noStrike" cap="none" spc="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mit</a:t>
            </a:r>
            <a:r>
              <a:rPr lang="en-US" sz="4800" b="0" i="0" u="none" strike="noStrike" cap="none" spc="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 </a:t>
            </a:r>
          </a:p>
          <a:p>
            <a:pPr algn="l">
              <a:defRPr/>
            </a:pPr>
            <a:endParaRPr lang="en-US" sz="4800" b="0" i="0" u="none" strike="noStrike" cap="none" spc="0" dirty="0">
              <a:solidFill>
                <a:schemeClr val="tx1"/>
              </a:solidFill>
              <a:latin typeface="Source Sans Pro"/>
              <a:ea typeface="Source Sans Pro"/>
              <a:cs typeface="Source Sans Pro"/>
            </a:endParaRPr>
          </a:p>
          <a:p>
            <a:pPr algn="l">
              <a:defRPr/>
            </a:pPr>
            <a:r>
              <a:rPr lang="en-US" sz="4800" b="0" i="0" u="none" strike="noStrike" cap="none" spc="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+ </a:t>
            </a:r>
          </a:p>
          <a:p>
            <a:pPr algn="l">
              <a:defRPr/>
            </a:pPr>
            <a:endParaRPr sz="4800" dirty="0">
              <a:solidFill>
                <a:schemeClr val="tx1"/>
              </a:solidFill>
              <a:latin typeface="Source Sans Pro"/>
              <a:cs typeface="Source Sans Pro"/>
            </a:endParaRPr>
          </a:p>
          <a:p>
            <a:pPr algn="l">
              <a:defRPr/>
            </a:pPr>
            <a:r>
              <a:rPr lang="en-US" sz="4800" b="0" i="0" u="none" strike="noStrike" cap="none" spc="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verrechnen</a:t>
            </a:r>
            <a:r>
              <a:rPr lang="en-US" sz="4800" b="0" i="0" u="none" strike="noStrike" cap="none" spc="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-US" sz="4800" b="0" i="0" u="none" strike="noStrike" cap="none" spc="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kann</a:t>
            </a:r>
            <a:r>
              <a:rPr lang="en-US" sz="4800" b="0" i="0" u="none" strike="noStrike" cap="none" spc="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.</a:t>
            </a:r>
          </a:p>
          <a:p>
            <a:pPr>
              <a:defRPr/>
            </a:pPr>
            <a:endParaRPr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4856379" name="Google Shape;247;p62"/>
          <p:cNvSpPr txBox="1"/>
          <p:nvPr/>
        </p:nvSpPr>
        <p:spPr bwMode="auto">
          <a:xfrm>
            <a:off x="623398" y="676330"/>
            <a:ext cx="14652599" cy="1679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49" tIns="182849" rIns="182849" bIns="18284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" sz="9600" b="1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</a:rPr>
              <a:t>Projekt 2: Tannenbaum</a:t>
            </a:r>
            <a:endParaRPr sz="9600" b="1" dirty="0">
              <a:solidFill>
                <a:srgbClr val="434343"/>
              </a:solidFill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1337206078" name="TextBox 1337206077"/>
          <p:cNvSpPr txBox="1"/>
          <p:nvPr/>
        </p:nvSpPr>
        <p:spPr bwMode="auto">
          <a:xfrm>
            <a:off x="904932" y="2907630"/>
            <a:ext cx="16268951" cy="30178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4800" b="0" i="0" u="none">
                <a:solidFill>
                  <a:schemeClr val="tx1"/>
                </a:solidFill>
                <a:latin typeface="Source Sans Pro"/>
                <a:ea typeface="Arial"/>
                <a:cs typeface="Source Sans Pro"/>
              </a:rPr>
              <a:t>Themen: Strings, Output Formatting</a:t>
            </a:r>
          </a:p>
          <a:p>
            <a:pPr>
              <a:defRPr/>
            </a:pPr>
            <a:endParaRPr sz="4800" b="0" i="0" u="none">
              <a:solidFill>
                <a:schemeClr val="tx1"/>
              </a:solidFill>
              <a:latin typeface="Source Sans Pro"/>
              <a:ea typeface="Arial"/>
              <a:cs typeface="Source Sans Pro"/>
            </a:endParaRPr>
          </a:p>
          <a:p>
            <a:pPr>
              <a:defRPr/>
            </a:pPr>
            <a:r>
              <a:rPr sz="4800" b="0" i="0" u="none">
                <a:solidFill>
                  <a:schemeClr val="tx1"/>
                </a:solidFill>
                <a:latin typeface="Source Sans Pro"/>
                <a:ea typeface="Arial"/>
                <a:cs typeface="Source Sans Pro"/>
              </a:rPr>
              <a:t>Aufgabe: Schreibe ein Programm, das das folgende Muster in der ausgibt:</a:t>
            </a:r>
          </a:p>
        </p:txBody>
      </p:sp>
      <p:sp>
        <p:nvSpPr>
          <p:cNvPr id="1417742515" name="TextBox 1417742514"/>
          <p:cNvSpPr txBox="1"/>
          <p:nvPr/>
        </p:nvSpPr>
        <p:spPr bwMode="auto">
          <a:xfrm>
            <a:off x="7708363" y="5663044"/>
            <a:ext cx="4416856" cy="44809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4800" b="0" i="0" u="none" strike="noStrike" cap="none" spc="0">
                <a:solidFill>
                  <a:schemeClr val="tx1"/>
                </a:solidFill>
                <a:latin typeface="Source Sans Pro"/>
                <a:ea typeface="Arial"/>
                <a:cs typeface="Source Sans Pro"/>
              </a:rPr>
              <a:t>          *</a:t>
            </a:r>
            <a:endParaRPr sz="4800" b="0" i="0" u="none">
              <a:solidFill>
                <a:schemeClr val="tx1"/>
              </a:solidFill>
              <a:latin typeface="Source Sans Pro"/>
              <a:ea typeface="Arial"/>
              <a:cs typeface="Source Sans Pro"/>
            </a:endParaRPr>
          </a:p>
          <a:p>
            <a:pPr>
              <a:defRPr/>
            </a:pPr>
            <a:r>
              <a:rPr lang="en-US" sz="4800" b="0" i="0" u="none" strike="noStrike" cap="none" spc="0">
                <a:solidFill>
                  <a:schemeClr val="tx1"/>
                </a:solidFill>
                <a:latin typeface="Source Sans Pro"/>
                <a:ea typeface="Arial"/>
                <a:cs typeface="Source Sans Pro"/>
              </a:rPr>
              <a:t>        ***      </a:t>
            </a:r>
            <a:br>
              <a:rPr lang="en-US" sz="4800" b="0" i="0" u="none" strike="noStrike" cap="none" spc="0">
                <a:solidFill>
                  <a:schemeClr val="tx1"/>
                </a:solidFill>
                <a:latin typeface="Source Sans Pro"/>
                <a:ea typeface="Arial"/>
                <a:cs typeface="Source Sans Pro"/>
              </a:rPr>
            </a:br>
            <a:r>
              <a:rPr lang="en-US" sz="4800" b="0" i="0" u="none" strike="noStrike" cap="none" spc="0">
                <a:solidFill>
                  <a:schemeClr val="tx1"/>
                </a:solidFill>
                <a:latin typeface="Source Sans Pro"/>
                <a:ea typeface="Arial"/>
                <a:cs typeface="Source Sans Pro"/>
              </a:rPr>
              <a:t>      *****     </a:t>
            </a:r>
            <a:endParaRPr sz="4800" b="0" i="0" u="none">
              <a:solidFill>
                <a:schemeClr val="tx1"/>
              </a:solidFill>
              <a:latin typeface="Source Sans Pro"/>
              <a:ea typeface="Arial"/>
              <a:cs typeface="Source Sans Pro"/>
            </a:endParaRPr>
          </a:p>
          <a:p>
            <a:pPr>
              <a:defRPr/>
            </a:pPr>
            <a:r>
              <a:rPr lang="en-US" sz="4800" b="0" i="0" u="none" strike="noStrike" cap="none" spc="0">
                <a:solidFill>
                  <a:schemeClr val="tx1"/>
                </a:solidFill>
                <a:latin typeface="Source Sans Pro"/>
                <a:ea typeface="Arial"/>
                <a:cs typeface="Source Sans Pro"/>
              </a:rPr>
              <a:t>    *******</a:t>
            </a:r>
            <a:endParaRPr sz="4800" b="0" i="0" u="none">
              <a:solidFill>
                <a:schemeClr val="tx1"/>
              </a:solidFill>
              <a:latin typeface="Source Sans Pro"/>
              <a:ea typeface="Arial"/>
              <a:cs typeface="Source Sans Pro"/>
            </a:endParaRPr>
          </a:p>
          <a:p>
            <a:pPr>
              <a:defRPr/>
            </a:pPr>
            <a:r>
              <a:rPr lang="en-US" sz="4800" b="0" i="0" u="none" strike="noStrike" cap="none" spc="0">
                <a:solidFill>
                  <a:schemeClr val="tx1"/>
                </a:solidFill>
                <a:latin typeface="Source Sans Pro"/>
                <a:ea typeface="Arial"/>
                <a:cs typeface="Source Sans Pro"/>
              </a:rPr>
              <a:t>  *********   </a:t>
            </a:r>
            <a:endParaRPr sz="4800" b="0" i="0" u="none">
              <a:solidFill>
                <a:schemeClr val="tx1"/>
              </a:solidFill>
              <a:latin typeface="Source Sans Pro"/>
              <a:ea typeface="Arial"/>
              <a:cs typeface="Source Sans Pro"/>
            </a:endParaRPr>
          </a:p>
          <a:p>
            <a:pPr>
              <a:defRPr/>
            </a:pPr>
            <a:r>
              <a:rPr lang="en-US" sz="4800" b="0" i="0" u="none" strike="noStrike" cap="none" spc="0">
                <a:solidFill>
                  <a:schemeClr val="tx1"/>
                </a:solidFill>
                <a:latin typeface="Source Sans Pro"/>
                <a:ea typeface="Arial"/>
                <a:cs typeface="Source Sans Pro"/>
              </a:rPr>
              <a:t>        ***</a:t>
            </a:r>
            <a:endParaRPr sz="4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0019192" name="Google Shape;247;p62"/>
          <p:cNvSpPr txBox="1"/>
          <p:nvPr/>
        </p:nvSpPr>
        <p:spPr bwMode="auto">
          <a:xfrm>
            <a:off x="623397" y="676329"/>
            <a:ext cx="17060236" cy="1679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47" tIns="182847" rIns="182847" bIns="182847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" sz="9600" b="1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</a:rPr>
              <a:t>Projekt 3: Morsecode</a:t>
            </a:r>
            <a:endParaRPr sz="9600" b="1" dirty="0">
              <a:solidFill>
                <a:srgbClr val="434343"/>
              </a:solidFill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169236331" name="TextBox 169236330"/>
          <p:cNvSpPr txBox="1"/>
          <p:nvPr/>
        </p:nvSpPr>
        <p:spPr bwMode="auto">
          <a:xfrm>
            <a:off x="904932" y="2907630"/>
            <a:ext cx="16299552" cy="46376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defRPr/>
            </a:pPr>
            <a:r>
              <a:rPr lang="en-US" sz="4800" b="0" i="0" u="none" strike="noStrike" cap="none" spc="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Themen</a:t>
            </a:r>
            <a:r>
              <a:rPr lang="en-US" sz="4800" b="0" i="0" u="none" strike="noStrike" cap="none" spc="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: Input, Strings</a:t>
            </a:r>
            <a:endParaRPr sz="4800" b="0" i="0" u="none" strike="noStrike" cap="none" spc="0" dirty="0">
              <a:solidFill>
                <a:schemeClr val="tx1"/>
              </a:solidFill>
              <a:latin typeface="Source Sans Pro"/>
              <a:ea typeface="Source Sans Pro"/>
              <a:cs typeface="Source Sans Pro"/>
            </a:endParaRPr>
          </a:p>
          <a:p>
            <a:pPr algn="l">
              <a:defRPr/>
            </a:pPr>
            <a:endParaRPr lang="en-US" sz="4800" b="0" i="0" u="none" strike="noStrike" cap="none" spc="0" dirty="0">
              <a:solidFill>
                <a:schemeClr val="tx1"/>
              </a:solidFill>
              <a:latin typeface="Source Sans Pro"/>
              <a:ea typeface="Source Sans Pro"/>
              <a:cs typeface="Source Sans Pro"/>
            </a:endParaRPr>
          </a:p>
          <a:p>
            <a:pPr algn="l">
              <a:defRPr/>
            </a:pPr>
            <a:r>
              <a:rPr lang="en-US" sz="4800" b="0" i="0" u="none" strike="noStrike" cap="none" spc="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Aufgabe: </a:t>
            </a:r>
            <a:r>
              <a:rPr lang="en-US" sz="4800" b="0" i="0" u="none" strike="noStrike" cap="none" spc="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Schreibe</a:t>
            </a:r>
            <a:r>
              <a:rPr lang="en-US" sz="4800" b="0" i="0" u="none" strike="noStrike" cap="none" spc="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-US" sz="4800" b="0" i="0" u="none" strike="noStrike" cap="none" spc="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ein</a:t>
            </a:r>
            <a:r>
              <a:rPr lang="en-US" sz="4800" b="0" i="0" u="none" strike="noStrike" cap="none" spc="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-US" sz="4800" b="0" i="0" u="none" strike="noStrike" cap="none" spc="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Programm</a:t>
            </a:r>
            <a:r>
              <a:rPr lang="en-US" sz="4800" b="0" i="0" u="none" strike="noStrike" cap="none" spc="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, </a:t>
            </a:r>
            <a:r>
              <a:rPr lang="en-US" sz="4800" b="0" i="0" u="none" strike="noStrike" cap="none" spc="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dass</a:t>
            </a:r>
            <a:r>
              <a:rPr lang="en-US" sz="4800" b="0" i="0" u="none" strike="noStrike" cap="none" spc="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 Text in </a:t>
            </a:r>
            <a:r>
              <a:rPr lang="en-US" sz="4800" b="0" i="0" u="none" strike="noStrike" cap="none" spc="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Morsecode</a:t>
            </a:r>
            <a:r>
              <a:rPr lang="en-US" sz="4800" b="0" i="0" u="none" strike="noStrike" cap="none" spc="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-US" sz="4800" b="0" i="0" u="none" strike="noStrike" cap="none" spc="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übersetzt</a:t>
            </a:r>
            <a:r>
              <a:rPr lang="en-US" sz="4800" b="0" i="0" u="none" strike="noStrike" cap="none" spc="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:</a:t>
            </a:r>
          </a:p>
          <a:p>
            <a:pPr algn="l">
              <a:defRPr/>
            </a:pPr>
            <a:endParaRPr lang="en-US" sz="4800" dirty="0">
              <a:solidFill>
                <a:schemeClr val="tx1"/>
              </a:solidFill>
              <a:latin typeface="Source Sans Pro"/>
              <a:ea typeface="Source Sans Pro"/>
              <a:cs typeface="Source Sans Pro"/>
            </a:endParaRPr>
          </a:p>
          <a:p>
            <a:r>
              <a:rPr lang="en-US" sz="4200" b="0" dirty="0" err="1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morse_code</a:t>
            </a:r>
            <a:r>
              <a:rPr lang="en-US" sz="4200" b="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= '.... . .-.. .-.. --- .-- --- .-. .-.. -..'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643683" name="TextBox 61643682"/>
          <p:cNvSpPr txBox="1"/>
          <p:nvPr/>
        </p:nvSpPr>
        <p:spPr bwMode="auto">
          <a:xfrm>
            <a:off x="980130" y="2531642"/>
            <a:ext cx="16253472" cy="44809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7200" b="0" i="0" u="none" strike="noStrike" cap="none" spc="0">
                <a:solidFill>
                  <a:srgbClr val="000000"/>
                </a:solidFill>
                <a:latin typeface="Arial"/>
                <a:cs typeface="Arial"/>
              </a:rPr>
              <a:t>✨</a:t>
            </a:r>
            <a:r>
              <a:rPr sz="7200"/>
              <a:t> </a:t>
            </a:r>
            <a:r>
              <a:rPr lang="en-US" sz="7200" b="0" i="0" u="none" strike="noStrike" cap="none" spc="0">
                <a:solidFill>
                  <a:srgbClr val="000000"/>
                </a:solidFill>
                <a:latin typeface="Arial"/>
                <a:cs typeface="Arial"/>
              </a:rPr>
              <a:t>stackoverflow.com</a:t>
            </a:r>
            <a:endParaRPr sz="7200"/>
          </a:p>
          <a:p>
            <a:pPr>
              <a:defRPr/>
            </a:pPr>
            <a:r>
              <a:rPr lang="en-US" sz="7200" b="0" i="0" u="none" strike="noStrike" cap="none" spc="0">
                <a:solidFill>
                  <a:srgbClr val="000000"/>
                </a:solidFill>
                <a:latin typeface="Arial"/>
                <a:cs typeface="Arial"/>
              </a:rPr>
              <a:t>✨</a:t>
            </a:r>
            <a:r>
              <a:rPr sz="7200"/>
              <a:t> </a:t>
            </a:r>
            <a:r>
              <a:rPr lang="en-US" sz="7200" b="0" i="0" u="none" strike="noStrike" cap="none" spc="0">
                <a:solidFill>
                  <a:srgbClr val="000000"/>
                </a:solidFill>
                <a:latin typeface="Arial"/>
                <a:cs typeface="Arial"/>
              </a:rPr>
              <a:t>realpython.com/</a:t>
            </a:r>
            <a:endParaRPr sz="7200"/>
          </a:p>
          <a:p>
            <a:pPr>
              <a:defRPr/>
            </a:pPr>
            <a:r>
              <a:rPr lang="en-US" sz="7200" b="0" i="0" u="none" strike="noStrike" cap="none" spc="0">
                <a:solidFill>
                  <a:srgbClr val="000000"/>
                </a:solidFill>
                <a:latin typeface="Arial"/>
                <a:cs typeface="Arial"/>
              </a:rPr>
              <a:t>✨</a:t>
            </a:r>
            <a:r>
              <a:rPr sz="7200"/>
              <a:t> </a:t>
            </a:r>
            <a:r>
              <a:rPr lang="en-US" sz="7200" b="0" i="0" u="none" strike="noStrike" cap="none" spc="0">
                <a:solidFill>
                  <a:srgbClr val="000000"/>
                </a:solidFill>
                <a:latin typeface="Arial"/>
                <a:cs typeface="Arial"/>
              </a:rPr>
              <a:t>w3schools.com/python/</a:t>
            </a:r>
            <a:endParaRPr sz="7200"/>
          </a:p>
          <a:p>
            <a:pPr>
              <a:defRPr/>
            </a:pPr>
            <a:r>
              <a:rPr lang="en-US" sz="7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✨</a:t>
            </a:r>
            <a:r>
              <a:rPr sz="7200"/>
              <a:t> </a:t>
            </a:r>
            <a:r>
              <a:rPr lang="en-US" sz="7200" b="0" i="0" u="none" strike="noStrike" cap="none" spc="0">
                <a:solidFill>
                  <a:srgbClr val="000000"/>
                </a:solidFill>
                <a:latin typeface="Arial"/>
                <a:cs typeface="Arial"/>
              </a:rPr>
              <a:t>docs.python.org</a:t>
            </a:r>
            <a:endParaRPr sz="7200"/>
          </a:p>
        </p:txBody>
      </p:sp>
      <p:sp>
        <p:nvSpPr>
          <p:cNvPr id="377743655" name="Google Shape;247;p62"/>
          <p:cNvSpPr txBox="1"/>
          <p:nvPr/>
        </p:nvSpPr>
        <p:spPr bwMode="auto">
          <a:xfrm>
            <a:off x="623398" y="626199"/>
            <a:ext cx="14652599" cy="1679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49" tIns="182849" rIns="182849" bIns="18284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" sz="9600" b="1">
                <a:solidFill>
                  <a:srgbClr val="434343"/>
                </a:solidFill>
                <a:latin typeface="Source Sans Pro"/>
                <a:ea typeface="Source Sans Pro"/>
                <a:cs typeface="Source Sans Pro"/>
              </a:rPr>
              <a:t>Wo finde ich Hilfe?</a:t>
            </a:r>
            <a:endParaRPr sz="9600" b="1">
              <a:solidFill>
                <a:srgbClr val="434343"/>
              </a:solidFill>
              <a:latin typeface="Source Sans Pro"/>
              <a:ea typeface="Source Sans Pro"/>
              <a:cs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3535191" name="TextBox 743535190"/>
          <p:cNvSpPr txBox="1"/>
          <p:nvPr/>
        </p:nvSpPr>
        <p:spPr bwMode="auto">
          <a:xfrm>
            <a:off x="980130" y="4673376"/>
            <a:ext cx="16256352" cy="1189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7200" b="0" i="0" u="none" strike="noStrike" cap="none" spc="0" dirty="0" err="1">
                <a:solidFill>
                  <a:srgbClr val="000000"/>
                </a:solidFill>
                <a:latin typeface="Arial"/>
                <a:cs typeface="Arial"/>
              </a:rPr>
              <a:t>mood.alpaka.space</a:t>
            </a:r>
            <a:r>
              <a:rPr lang="en-US" sz="7200" b="0" i="0" u="none" strike="noStrike" cap="none" spc="0" dirty="0">
                <a:solidFill>
                  <a:srgbClr val="000000"/>
                </a:solidFill>
                <a:latin typeface="Arial"/>
                <a:cs typeface="Arial"/>
              </a:rPr>
              <a:t>/[</a:t>
            </a:r>
            <a:r>
              <a:rPr lang="en-US" sz="7200" b="0" i="0" u="none" strike="noStrike" cap="none" spc="0" dirty="0" err="1">
                <a:solidFill>
                  <a:srgbClr val="000000"/>
                </a:solidFill>
                <a:latin typeface="Arial"/>
                <a:cs typeface="Arial"/>
              </a:rPr>
              <a:t>deinAlpaka</a:t>
            </a:r>
            <a:r>
              <a:rPr lang="en-US" sz="7200" b="0" i="0" u="none" strike="noStrike" cap="none" spc="0" dirty="0">
                <a:solidFill>
                  <a:srgbClr val="000000"/>
                </a:solidFill>
                <a:latin typeface="Arial"/>
                <a:cs typeface="Arial"/>
              </a:rPr>
              <a:t>]</a:t>
            </a:r>
            <a:endParaRPr sz="7200" dirty="0"/>
          </a:p>
        </p:txBody>
      </p:sp>
      <p:sp>
        <p:nvSpPr>
          <p:cNvPr id="898500809" name="Google Shape;247;p62"/>
          <p:cNvSpPr txBox="1"/>
          <p:nvPr/>
        </p:nvSpPr>
        <p:spPr bwMode="auto">
          <a:xfrm>
            <a:off x="623398" y="626199"/>
            <a:ext cx="14652599" cy="1679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49" tIns="182849" rIns="182849" bIns="18284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" sz="9600" b="1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</a:rPr>
              <a:t>Wie hat es dir gefallen?</a:t>
            </a:r>
            <a:endParaRPr sz="9600" b="1" dirty="0">
              <a:solidFill>
                <a:srgbClr val="434343"/>
              </a:solidFill>
              <a:latin typeface="Source Sans Pro"/>
              <a:ea typeface="Source Sans Pro"/>
              <a:cs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0854424" name="Google Shape;342;p78"/>
          <p:cNvSpPr txBox="1"/>
          <p:nvPr/>
        </p:nvSpPr>
        <p:spPr bwMode="auto">
          <a:xfrm>
            <a:off x="27631" y="4296309"/>
            <a:ext cx="18272960" cy="1935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49" tIns="182849" rIns="182849" bIns="182849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" sz="9600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</a:rPr>
              <a:t>Bis Bald! :)</a:t>
            </a:r>
            <a:endParaRPr sz="9600" b="1" dirty="0">
              <a:solidFill>
                <a:srgbClr val="FFFFFF"/>
              </a:solidFill>
              <a:latin typeface="Source Sans Pro"/>
              <a:ea typeface="Source Sans Pro"/>
              <a:cs typeface="Source Sans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95385981" name="Picture 209538598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344802" y="2505313"/>
            <a:ext cx="7598394" cy="35535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7" name="Google Shape;347;p79"/>
          <p:cNvSpPr txBox="1">
            <a:spLocks noGrp="1"/>
          </p:cNvSpPr>
          <p:nvPr>
            <p:ph type="title"/>
          </p:nvPr>
        </p:nvSpPr>
        <p:spPr bwMode="auto">
          <a:xfrm>
            <a:off x="2271600" y="2967900"/>
            <a:ext cx="13744800" cy="30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" sz="9600" b="1">
                <a:solidFill>
                  <a:srgbClr val="FFFFFF"/>
                </a:solidFill>
                <a:latin typeface="Source Sans Pro"/>
                <a:ea typeface="Overpass ExtraBold"/>
                <a:cs typeface="Source Sans Pro"/>
              </a:rPr>
              <a:t>Willkommen zum Python-Workshop</a:t>
            </a:r>
            <a:endParaRPr sz="9600" b="1">
              <a:solidFill>
                <a:srgbClr val="FFFFFF"/>
              </a:solidFill>
              <a:latin typeface="Source Sans Pro"/>
              <a:cs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" name="Google Shape;199;p54"/>
          <p:cNvSpPr txBox="1"/>
          <p:nvPr/>
        </p:nvSpPr>
        <p:spPr bwMode="auto">
          <a:xfrm>
            <a:off x="623400" y="626200"/>
            <a:ext cx="85206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" sz="5000" b="1">
                <a:solidFill>
                  <a:srgbClr val="434343"/>
                </a:solidFill>
                <a:latin typeface="Source Sans Pro"/>
                <a:ea typeface="Source Sans Pro"/>
                <a:cs typeface="Source Sans Pro"/>
              </a:rPr>
              <a:t>Fahrplan</a:t>
            </a:r>
            <a:endParaRPr sz="5000" b="1">
              <a:solidFill>
                <a:srgbClr val="434343"/>
              </a:solidFill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200" name="Google Shape;200;p54"/>
          <p:cNvSpPr txBox="1"/>
          <p:nvPr/>
        </p:nvSpPr>
        <p:spPr bwMode="auto">
          <a:xfrm>
            <a:off x="623549" y="2304950"/>
            <a:ext cx="8816285" cy="7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0" rIns="182850" bIns="0" anchor="t" anchorCtr="0">
            <a:noAutofit/>
          </a:bodyPr>
          <a:lstStyle/>
          <a:p>
            <a:pPr marL="571500" lvl="0" indent="-5715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" sz="3200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</a:rPr>
              <a:t>Abschnitt 1: Willkommen (30 min)</a:t>
            </a:r>
          </a:p>
          <a:p>
            <a:pPr marL="571500" lvl="0" indent="-5715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de" sz="3200" dirty="0">
              <a:solidFill>
                <a:srgbClr val="434343"/>
              </a:solidFill>
              <a:latin typeface="Source Sans Pro"/>
              <a:ea typeface="Source Sans Pro"/>
              <a:cs typeface="Source Sans Pro"/>
            </a:endParaRPr>
          </a:p>
          <a:p>
            <a:pPr marL="571500" lvl="0" indent="-5715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" sz="3200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</a:rPr>
              <a:t>Abschnitt 2: Theorie (15 min)</a:t>
            </a:r>
            <a:br>
              <a:rPr lang="de" sz="3200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</a:rPr>
            </a:br>
            <a:endParaRPr lang="de" sz="3200" dirty="0">
              <a:solidFill>
                <a:srgbClr val="434343"/>
              </a:solidFill>
              <a:latin typeface="Source Sans Pro"/>
              <a:ea typeface="Source Sans Pro"/>
              <a:cs typeface="Source Sans Pro"/>
            </a:endParaRPr>
          </a:p>
          <a:p>
            <a:pPr marL="571500" lvl="0" indent="-5715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</a:rPr>
              <a:t>P</a:t>
            </a:r>
            <a:r>
              <a:rPr lang="de" sz="3200" dirty="0" err="1">
                <a:solidFill>
                  <a:srgbClr val="434343"/>
                </a:solidFill>
                <a:latin typeface="Source Sans Pro"/>
                <a:ea typeface="Source Sans Pro"/>
                <a:cs typeface="Source Sans Pro"/>
              </a:rPr>
              <a:t>ause</a:t>
            </a:r>
            <a:r>
              <a:rPr lang="de" sz="3200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</a:rPr>
              <a:t> (15 min)</a:t>
            </a:r>
            <a:br>
              <a:rPr lang="de" sz="3200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</a:rPr>
            </a:br>
            <a:endParaRPr lang="de" sz="3200" dirty="0">
              <a:solidFill>
                <a:srgbClr val="434343"/>
              </a:solidFill>
              <a:latin typeface="Source Sans Pro"/>
              <a:ea typeface="Source Sans Pro"/>
              <a:cs typeface="Source Sans Pro"/>
            </a:endParaRPr>
          </a:p>
          <a:p>
            <a:pPr marL="571500" lvl="0" indent="-5715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" sz="3200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</a:rPr>
              <a:t>Abschnitt 3: Code-Along (75 min)</a:t>
            </a:r>
            <a:br>
              <a:rPr lang="de" sz="3200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</a:rPr>
            </a:br>
            <a:endParaRPr lang="de" sz="3200" dirty="0">
              <a:solidFill>
                <a:srgbClr val="434343"/>
              </a:solidFill>
              <a:latin typeface="Source Sans Pro"/>
              <a:ea typeface="Source Sans Pro"/>
              <a:cs typeface="Source Sans Pro"/>
            </a:endParaRPr>
          </a:p>
          <a:p>
            <a:pPr marL="571500" lvl="0" indent="-5715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" sz="3200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</a:rPr>
              <a:t>Pause (15 min)</a:t>
            </a:r>
            <a:br>
              <a:rPr lang="de" sz="3200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</a:rPr>
            </a:br>
            <a:endParaRPr lang="de" sz="3200" dirty="0">
              <a:solidFill>
                <a:srgbClr val="434343"/>
              </a:solidFill>
              <a:latin typeface="Source Sans Pro"/>
              <a:ea typeface="Source Sans Pro"/>
              <a:cs typeface="Source Sans Pro"/>
            </a:endParaRPr>
          </a:p>
          <a:p>
            <a:pPr marL="571500" lvl="0" indent="-5715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de" sz="3200" b="0" i="0" u="none" strike="noStrike" cap="none" spc="0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</a:rPr>
              <a:t>Abschnitt 4: Projekte (135 min + Pausen)</a:t>
            </a:r>
          </a:p>
          <a:p>
            <a:pPr marL="571500" lvl="0" indent="-571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de" sz="3200" dirty="0">
              <a:solidFill>
                <a:srgbClr val="434343"/>
              </a:solidFill>
              <a:latin typeface="Source Sans Pro"/>
              <a:ea typeface="Source Sans Pro"/>
              <a:cs typeface="Source Sans Pro"/>
            </a:endParaRPr>
          </a:p>
          <a:p>
            <a:pPr marL="571500" indent="-571500">
              <a:lnSpc>
                <a:spcPct val="114999"/>
              </a:lnSpc>
              <a:buFont typeface="Arial" panose="020B0604020202020204" pitchFamily="34" charset="0"/>
              <a:buChar char="•"/>
              <a:defRPr/>
            </a:pPr>
            <a:r>
              <a:rPr lang="de" sz="3200" b="0" i="0" u="none" strike="noStrike" cap="none" spc="0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</a:rPr>
              <a:t>Abschnitt 5: Ergebnisse vorstellen (15 min)</a:t>
            </a:r>
          </a:p>
          <a:p>
            <a:pPr marL="571500" lvl="0" indent="-571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de" sz="3600" dirty="0">
              <a:solidFill>
                <a:srgbClr val="434343"/>
              </a:solidFill>
              <a:latin typeface="Source Sans Pro"/>
              <a:ea typeface="Source Sans Pro"/>
              <a:cs typeface="Source Sans Pro"/>
            </a:endParaRPr>
          </a:p>
          <a:p>
            <a:pPr marL="571500" lvl="0" indent="-571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de" sz="3600" b="0" i="0" u="none" strike="noStrike" cap="none" spc="0" dirty="0">
              <a:solidFill>
                <a:srgbClr val="434343"/>
              </a:solidFill>
              <a:latin typeface="Source Sans Pro"/>
              <a:ea typeface="Source Sans Pro"/>
              <a:cs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1221912" name="Google Shape;342;p78"/>
          <p:cNvSpPr txBox="1"/>
          <p:nvPr/>
        </p:nvSpPr>
        <p:spPr bwMode="auto">
          <a:xfrm>
            <a:off x="27630" y="4296308"/>
            <a:ext cx="18272959" cy="1935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49" tIns="182849" rIns="182849" bIns="182849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" sz="7200" b="0" i="0" u="none" strike="noStrike" cap="none" spc="0" dirty="0">
                <a:solidFill>
                  <a:srgbClr val="FFFFFF"/>
                </a:solidFill>
                <a:latin typeface="Source Sans Pro"/>
                <a:cs typeface="Source Sans Pro"/>
              </a:rPr>
              <a:t>https://</a:t>
            </a:r>
            <a:r>
              <a:rPr lang="de" sz="7200" b="0" i="0" u="none" strike="noStrike" cap="none" spc="0" dirty="0" err="1">
                <a:solidFill>
                  <a:srgbClr val="FFFFFF"/>
                </a:solidFill>
                <a:latin typeface="Source Sans Pro"/>
                <a:cs typeface="Source Sans Pro"/>
              </a:rPr>
              <a:t>pad.alpaka.space</a:t>
            </a:r>
            <a:r>
              <a:rPr lang="de" sz="7200" b="0" i="0" u="none" strike="noStrike" cap="none" spc="0" dirty="0">
                <a:solidFill>
                  <a:srgbClr val="FFFFFF"/>
                </a:solidFill>
                <a:latin typeface="Source Sans Pro"/>
                <a:cs typeface="Source Sans Pro"/>
              </a:rPr>
              <a:t>/[</a:t>
            </a:r>
            <a:r>
              <a:rPr lang="de" sz="7200" b="0" i="0" u="none" strike="noStrike" cap="none" spc="0" dirty="0" err="1">
                <a:solidFill>
                  <a:srgbClr val="FFFFFF"/>
                </a:solidFill>
                <a:latin typeface="Source Sans Pro"/>
                <a:cs typeface="Source Sans Pro"/>
              </a:rPr>
              <a:t>deinLab</a:t>
            </a:r>
            <a:r>
              <a:rPr lang="de" sz="7200" dirty="0">
                <a:solidFill>
                  <a:srgbClr val="FFFFFF"/>
                </a:solidFill>
                <a:latin typeface="Source Sans Pro"/>
                <a:cs typeface="Source Sans Pro"/>
              </a:rPr>
              <a:t>]</a:t>
            </a:r>
            <a:endParaRPr sz="7200" b="0" dirty="0">
              <a:solidFill>
                <a:srgbClr val="FFFFFF"/>
              </a:solidFill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911922902" name="Google Shape;247;p62"/>
          <p:cNvSpPr txBox="1"/>
          <p:nvPr/>
        </p:nvSpPr>
        <p:spPr bwMode="auto">
          <a:xfrm>
            <a:off x="623398" y="676330"/>
            <a:ext cx="14652599" cy="1679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49" tIns="182849" rIns="182849" bIns="18284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" sz="9600" b="1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</a:rPr>
              <a:t>Pad?</a:t>
            </a:r>
            <a:endParaRPr sz="9600" b="1" dirty="0">
              <a:solidFill>
                <a:schemeClr val="bg1"/>
              </a:solidFill>
              <a:latin typeface="Source Sans Pro"/>
              <a:ea typeface="Source Sans Pro"/>
              <a:cs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7" name="Google Shape;247;p62"/>
          <p:cNvSpPr txBox="1"/>
          <p:nvPr/>
        </p:nvSpPr>
        <p:spPr bwMode="auto">
          <a:xfrm>
            <a:off x="623399" y="676331"/>
            <a:ext cx="14652599" cy="1679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49" tIns="182849" rIns="182849" bIns="18284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" sz="9600" b="1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</a:rPr>
              <a:t>Was ist programmieren?</a:t>
            </a:r>
            <a:endParaRPr sz="9600" b="1" dirty="0">
              <a:solidFill>
                <a:srgbClr val="434343"/>
              </a:solidFill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1254852254" name="TextBox 1254852253"/>
          <p:cNvSpPr txBox="1"/>
          <p:nvPr/>
        </p:nvSpPr>
        <p:spPr bwMode="auto">
          <a:xfrm>
            <a:off x="1059203" y="4331544"/>
            <a:ext cx="16169594" cy="178363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7200" b="0" i="0" u="none" strike="noStrike" cap="none" spc="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???</a:t>
            </a:r>
            <a:endParaRPr sz="4800" dirty="0">
              <a:solidFill>
                <a:schemeClr val="tx1"/>
              </a:solidFill>
              <a:latin typeface="Source Sans Pro"/>
              <a:cs typeface="Source Sans Pro"/>
            </a:endParaRPr>
          </a:p>
          <a:p>
            <a:pPr>
              <a:defRPr/>
            </a:pP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53159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7" name="Google Shape;247;p62"/>
          <p:cNvSpPr txBox="1"/>
          <p:nvPr/>
        </p:nvSpPr>
        <p:spPr bwMode="auto">
          <a:xfrm>
            <a:off x="623399" y="676331"/>
            <a:ext cx="14652599" cy="1679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49" tIns="182849" rIns="182849" bIns="18284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" sz="9600" b="1" dirty="0">
                <a:solidFill>
                  <a:srgbClr val="434343"/>
                </a:solidFill>
                <a:latin typeface="Source Sans Pro"/>
                <a:ea typeface="Source Sans Pro"/>
                <a:cs typeface="Source Sans Pro"/>
              </a:rPr>
              <a:t>Was ist programmieren?</a:t>
            </a:r>
            <a:endParaRPr sz="9600" b="1" dirty="0">
              <a:solidFill>
                <a:srgbClr val="434343"/>
              </a:solidFill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1254852254" name="TextBox 1254852253"/>
          <p:cNvSpPr txBox="1"/>
          <p:nvPr/>
        </p:nvSpPr>
        <p:spPr bwMode="auto">
          <a:xfrm>
            <a:off x="904934" y="4277756"/>
            <a:ext cx="16169594" cy="28349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7200" b="0" i="0" u="none" strike="noStrike" cap="none" spc="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Dem Computer </a:t>
            </a:r>
            <a:r>
              <a:rPr lang="en-US" sz="7200" b="0" i="0" u="none" strike="noStrike" cap="none" spc="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über</a:t>
            </a:r>
            <a:r>
              <a:rPr lang="en-US" sz="7200" b="0" i="0" u="none" strike="noStrike" cap="none" spc="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-US" sz="7200" b="0" i="0" u="none" strike="noStrike" cap="none" spc="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eine</a:t>
            </a:r>
            <a:r>
              <a:rPr lang="en-US" sz="7200" b="0" i="0" u="none" strike="noStrike" cap="none" spc="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-US" sz="7200" b="0" i="0" u="none" strike="noStrike" cap="none" spc="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Programmiersprache</a:t>
            </a:r>
            <a:r>
              <a:rPr lang="en-US" sz="7200" b="0" i="0" u="none" strike="noStrike" cap="none" spc="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-US" sz="7200" b="0" i="0" u="none" strike="noStrike" cap="none" spc="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Anweisungen</a:t>
            </a:r>
            <a:r>
              <a:rPr lang="en-US" sz="7200" b="0" i="0" u="none" strike="noStrike" cap="none" spc="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-US" sz="7200" b="0" i="0" u="none" strike="noStrike" cap="none" spc="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geben</a:t>
            </a:r>
            <a:endParaRPr sz="4800" dirty="0">
              <a:solidFill>
                <a:schemeClr val="tx1"/>
              </a:solidFill>
              <a:latin typeface="Source Sans Pro"/>
              <a:cs typeface="Source Sans Pro"/>
            </a:endParaRPr>
          </a:p>
          <a:p>
            <a:pPr>
              <a:defRPr/>
            </a:pP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250844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3049538" name="TextBox 783049537"/>
          <p:cNvSpPr txBox="1"/>
          <p:nvPr/>
        </p:nvSpPr>
        <p:spPr bwMode="auto">
          <a:xfrm>
            <a:off x="980130" y="2531642"/>
            <a:ext cx="16241593" cy="526535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614310" indent="-614310" algn="l">
              <a:buFont typeface="Arial"/>
              <a:buChar char="•"/>
              <a:defRPr/>
            </a:pPr>
            <a:r>
              <a:rPr lang="en-US" sz="7200" b="0" i="0" u="none" strike="noStrike" cap="none" spc="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High-Level </a:t>
            </a:r>
            <a:r>
              <a:rPr lang="en-US" sz="7200" b="0" i="0" u="none" strike="noStrike" cap="none" spc="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Programmiersprache</a:t>
            </a:r>
            <a:endParaRPr sz="7200" b="0" i="0" u="none" strike="noStrike" cap="none" spc="0" dirty="0">
              <a:solidFill>
                <a:schemeClr val="tx1"/>
              </a:solidFill>
              <a:latin typeface="Source Sans Pro"/>
              <a:ea typeface="Source Sans Pro"/>
              <a:cs typeface="Source Sans Pro"/>
            </a:endParaRPr>
          </a:p>
          <a:p>
            <a:pPr marL="614310" indent="-614310" algn="l">
              <a:buFont typeface="Arial"/>
              <a:buChar char="•"/>
              <a:defRPr/>
            </a:pPr>
            <a:r>
              <a:rPr lang="en-US" sz="7200" b="0" i="0" u="none" strike="noStrike" cap="none" spc="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Interpretiert</a:t>
            </a:r>
            <a:r>
              <a:rPr lang="en-US" sz="7200" b="0" i="0" u="none" strike="noStrike" cap="none" spc="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 (</a:t>
            </a:r>
            <a:r>
              <a:rPr lang="en-US" sz="7200" b="0" i="0" u="none" strike="noStrike" cap="none" spc="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überwiegend</a:t>
            </a:r>
            <a:r>
              <a:rPr lang="en-US" sz="7200" b="0" i="0" u="none" strike="noStrike" cap="none" spc="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)</a:t>
            </a:r>
            <a:endParaRPr sz="7200" b="0" i="0" u="none" strike="noStrike" cap="none" spc="0" dirty="0">
              <a:solidFill>
                <a:schemeClr val="tx1"/>
              </a:solidFill>
              <a:latin typeface="Source Sans Pro"/>
              <a:ea typeface="Source Sans Pro"/>
              <a:cs typeface="Source Sans Pro"/>
            </a:endParaRPr>
          </a:p>
          <a:p>
            <a:pPr marL="614310" indent="-614310" algn="l">
              <a:buFont typeface="Arial"/>
              <a:buChar char="•"/>
              <a:defRPr/>
            </a:pPr>
            <a:r>
              <a:rPr lang="en-US" sz="7200" b="0" i="0" u="none" strike="noStrike" cap="none" spc="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Gute</a:t>
            </a:r>
            <a:r>
              <a:rPr lang="en-US" sz="7200" b="0" i="0" u="none" strike="noStrike" cap="none" spc="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-US" sz="7200" b="0" i="0" u="none" strike="noStrike" cap="none" spc="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Lesbarkeit</a:t>
            </a:r>
            <a:endParaRPr sz="7200" b="0" i="0" u="none" strike="noStrike" cap="none" spc="0" dirty="0">
              <a:solidFill>
                <a:schemeClr val="tx1"/>
              </a:solidFill>
              <a:latin typeface="Source Sans Pro"/>
              <a:ea typeface="Source Sans Pro"/>
              <a:cs typeface="Source Sans Pro"/>
            </a:endParaRPr>
          </a:p>
          <a:p>
            <a:pPr marL="614310" indent="-614310" algn="l">
              <a:buFont typeface="Arial"/>
              <a:buChar char="•"/>
              <a:defRPr/>
            </a:pPr>
            <a:r>
              <a:rPr lang="en-US" sz="7200" b="0" i="0" u="none" strike="noStrike" cap="none" spc="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Schwach</a:t>
            </a:r>
            <a:r>
              <a:rPr lang="en-US" sz="7200" b="0" i="0" u="none" strike="noStrike" cap="none" spc="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-US" sz="7200" b="0" i="0" u="none" strike="noStrike" cap="none" spc="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bzw</a:t>
            </a:r>
            <a:r>
              <a:rPr lang="en-US" sz="7200" b="0" i="0" u="none" strike="noStrike" cap="none" spc="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. </a:t>
            </a:r>
            <a:r>
              <a:rPr lang="en-US" sz="7200" b="0" i="0" u="none" strike="noStrike" cap="none" spc="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dynamisch</a:t>
            </a:r>
            <a:r>
              <a:rPr lang="en-US" sz="7200" b="0" i="0" u="none" strike="noStrike" cap="none" spc="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-US" sz="720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t</a:t>
            </a:r>
            <a:r>
              <a:rPr lang="en-US" sz="7200" b="0" i="0" u="none" strike="noStrike" cap="none" spc="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</a:rPr>
              <a:t>ypisiert</a:t>
            </a:r>
            <a:endParaRPr sz="7200" b="0" i="0" u="none" strike="noStrike" cap="none" spc="0" dirty="0">
              <a:solidFill>
                <a:schemeClr val="tx1"/>
              </a:solidFill>
              <a:latin typeface="Source Sans Pro"/>
              <a:ea typeface="Source Sans Pro"/>
              <a:cs typeface="Source Sans Pro"/>
            </a:endParaRPr>
          </a:p>
          <a:p>
            <a:pPr>
              <a:defRPr/>
            </a:pPr>
            <a:endParaRPr sz="3600" dirty="0"/>
          </a:p>
        </p:txBody>
      </p:sp>
      <p:sp>
        <p:nvSpPr>
          <p:cNvPr id="1667388034" name="Google Shape;247;p62"/>
          <p:cNvSpPr txBox="1"/>
          <p:nvPr/>
        </p:nvSpPr>
        <p:spPr bwMode="auto">
          <a:xfrm>
            <a:off x="623399" y="626199"/>
            <a:ext cx="14652599" cy="1679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49" tIns="182849" rIns="182849" bIns="18284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" sz="9600" b="1">
                <a:solidFill>
                  <a:srgbClr val="434343"/>
                </a:solidFill>
                <a:latin typeface="Source Sans Pro"/>
                <a:ea typeface="Source Sans Pro"/>
                <a:cs typeface="Source Sans Pro"/>
              </a:rPr>
              <a:t>Python?</a:t>
            </a:r>
            <a:endParaRPr sz="9600" b="1">
              <a:solidFill>
                <a:srgbClr val="434343"/>
              </a:solidFill>
              <a:latin typeface="Source Sans Pro"/>
              <a:ea typeface="Source Sans Pro"/>
              <a:cs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2" name="Google Shape;342;p78"/>
          <p:cNvSpPr txBox="1"/>
          <p:nvPr/>
        </p:nvSpPr>
        <p:spPr bwMode="auto">
          <a:xfrm>
            <a:off x="0" y="4175994"/>
            <a:ext cx="18272960" cy="1935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49" tIns="182849" rIns="182849" bIns="182849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" sz="9600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</a:rPr>
              <a:t>Code-Along</a:t>
            </a:r>
            <a:endParaRPr sz="9600" b="1" dirty="0">
              <a:solidFill>
                <a:srgbClr val="FFFFFF"/>
              </a:solidFill>
              <a:latin typeface="Source Sans Pro"/>
              <a:ea typeface="Source Sans Pro"/>
              <a:cs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3283020" name="Google Shape;342;p78"/>
          <p:cNvSpPr txBox="1"/>
          <p:nvPr/>
        </p:nvSpPr>
        <p:spPr bwMode="auto">
          <a:xfrm>
            <a:off x="27631" y="4296309"/>
            <a:ext cx="18272960" cy="1935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49" tIns="182849" rIns="182849" bIns="182849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" sz="96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</a:rPr>
              <a:t>Projekte</a:t>
            </a:r>
            <a:endParaRPr sz="9600" b="1">
              <a:solidFill>
                <a:srgbClr val="FFFFFF"/>
              </a:solidFill>
              <a:latin typeface="Source Sans Pro"/>
              <a:ea typeface="Source Sans Pro"/>
              <a:cs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256</Words>
  <Application>Microsoft Office PowerPoint</Application>
  <DocSecurity>0</DocSecurity>
  <PresentationFormat>Benutzerdefiniert</PresentationFormat>
  <Paragraphs>58</Paragraphs>
  <Slides>16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Calibri</vt:lpstr>
      <vt:lpstr>Source Sans Pro</vt:lpstr>
      <vt:lpstr>Overpass ExtraBold</vt:lpstr>
      <vt:lpstr>Simple Light</vt:lpstr>
      <vt:lpstr>PowerPoint-Präsentation</vt:lpstr>
      <vt:lpstr>Willkommen zum Python-Workshop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Alev</cp:lastModifiedBy>
  <cp:revision>22</cp:revision>
  <dcterms:modified xsi:type="dcterms:W3CDTF">2024-08-30T12:47:36Z</dcterms:modified>
  <cp:category/>
  <dc:identifier/>
  <cp:contentStatus/>
  <dc:language/>
  <cp:version/>
</cp:coreProperties>
</file>